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7-4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4019445"/>
            <a:ext cx="10993546" cy="590321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Simplifying Radicals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are Radicals?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0913"/>
            <a:ext cx="6378409" cy="375408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Radical symbol    , </a:t>
            </a:r>
            <a:r>
              <a:rPr lang="en-US" sz="2800" dirty="0"/>
              <a:t>used to indicate a </a:t>
            </a:r>
            <a:r>
              <a:rPr lang="en-US" sz="2800" dirty="0" smtClean="0"/>
              <a:t>root, it can square root or a cube root depending on the index number. Square roots has an index number of 2, and the cube root has an index number of 3</a:t>
            </a:r>
            <a:endParaRPr lang="en-US" sz="2800" dirty="0"/>
          </a:p>
          <a:p>
            <a:r>
              <a:rPr lang="en-US" sz="2800" dirty="0" smtClean="0"/>
              <a:t>A </a:t>
            </a:r>
            <a:r>
              <a:rPr lang="en-US" sz="2800" dirty="0"/>
              <a:t>SQUARE ROOT RADICAL </a:t>
            </a:r>
            <a:r>
              <a:rPr lang="en-US" sz="2800" dirty="0" smtClean="0"/>
              <a:t>IS SIMPLIFIED, </a:t>
            </a:r>
            <a:r>
              <a:rPr lang="en-US" sz="2800" dirty="0"/>
              <a:t>or in its simplest form, when the radicand has no square factors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25" name="Picture 24" descr="This shows the different parts of a radical expression: radical symbol, radicand, and index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1" y="2555240"/>
            <a:ext cx="5016500" cy="315975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516259"/>
              </p:ext>
            </p:extLst>
          </p:nvPr>
        </p:nvGraphicFramePr>
        <p:xfrm>
          <a:off x="3770396" y="1960912"/>
          <a:ext cx="4953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4" imgW="228600" imgH="253800" progId="Equation.3">
                  <p:embed/>
                </p:oleObj>
              </mc:Choice>
              <mc:Fallback>
                <p:oleObj name="Equation" r:id="rId4" imgW="228600" imgH="253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96" y="1960912"/>
                        <a:ext cx="495300" cy="557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503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8" y="1986889"/>
            <a:ext cx="11667066" cy="456631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33 </a:t>
            </a:r>
            <a:r>
              <a:rPr lang="en-US" sz="4400" dirty="0"/>
              <a:t>has no square factors.  </a:t>
            </a:r>
            <a:endParaRPr lang="en-US" sz="4400" dirty="0" smtClean="0"/>
          </a:p>
          <a:p>
            <a:r>
              <a:rPr lang="en-US" sz="4400" dirty="0" smtClean="0"/>
              <a:t>Its </a:t>
            </a:r>
            <a:r>
              <a:rPr lang="en-US" sz="4400" dirty="0"/>
              <a:t>factors are 3• </a:t>
            </a:r>
            <a:r>
              <a:rPr lang="en-US" sz="4400" dirty="0" smtClean="0"/>
              <a:t>11</a:t>
            </a:r>
          </a:p>
          <a:p>
            <a:r>
              <a:rPr lang="en-US" sz="4400" dirty="0" smtClean="0"/>
              <a:t>neither </a:t>
            </a:r>
            <a:r>
              <a:rPr lang="en-US" sz="4400" dirty="0"/>
              <a:t>of which is a square </a:t>
            </a:r>
            <a:r>
              <a:rPr lang="en-US" sz="4400" dirty="0" smtClean="0"/>
              <a:t>number</a:t>
            </a:r>
          </a:p>
          <a:p>
            <a:r>
              <a:rPr lang="en-US" sz="4400" dirty="0" smtClean="0"/>
              <a:t>its </a:t>
            </a:r>
            <a:r>
              <a:rPr lang="en-US" sz="4400" dirty="0"/>
              <a:t>simplest form. </a:t>
            </a:r>
            <a:endParaRPr lang="en-US" sz="4400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0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20626"/>
            <a:ext cx="6937208" cy="3678303"/>
          </a:xfrm>
        </p:spPr>
        <p:txBody>
          <a:bodyPr>
            <a:noAutofit/>
          </a:bodyPr>
          <a:lstStyle/>
          <a:p>
            <a:r>
              <a:rPr lang="en-US" sz="3600" dirty="0" smtClean="0"/>
              <a:t>18 </a:t>
            </a:r>
            <a:r>
              <a:rPr lang="en-US" sz="3600" dirty="0"/>
              <a:t>has the square factor </a:t>
            </a:r>
            <a:r>
              <a:rPr lang="en-US" sz="3600" dirty="0" smtClean="0"/>
              <a:t>9.</a:t>
            </a:r>
          </a:p>
          <a:p>
            <a:r>
              <a:rPr lang="en-US" sz="3600" dirty="0" smtClean="0"/>
              <a:t>18 </a:t>
            </a:r>
            <a:r>
              <a:rPr lang="en-US" sz="3600" dirty="0"/>
              <a:t>= 9 • </a:t>
            </a:r>
            <a:r>
              <a:rPr lang="en-US" sz="3600" dirty="0" smtClean="0"/>
              <a:t>2.</a:t>
            </a:r>
          </a:p>
          <a:p>
            <a:r>
              <a:rPr lang="en-US" sz="3600" dirty="0"/>
              <a:t>It is not in its simplest form.  </a:t>
            </a:r>
          </a:p>
          <a:p>
            <a:r>
              <a:rPr lang="en-US" sz="3600" dirty="0" smtClean="0"/>
              <a:t>Extract</a:t>
            </a:r>
            <a:r>
              <a:rPr lang="en-US" sz="3600" dirty="0"/>
              <a:t>, or take out, the square root of </a:t>
            </a:r>
            <a:r>
              <a:rPr lang="en-US" sz="3600" dirty="0" smtClean="0"/>
              <a:t>9 from the radical</a:t>
            </a:r>
          </a:p>
          <a:p>
            <a:r>
              <a:rPr lang="en-US" sz="3600" dirty="0"/>
              <a:t>Irrational number is left next to the largest perfect square</a:t>
            </a:r>
            <a:r>
              <a:rPr lang="en-US" sz="3600" b="1" dirty="0"/>
              <a:t>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31467" y="2421467"/>
                <a:ext cx="4368800" cy="1949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9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467" y="2421467"/>
                <a:ext cx="4368800" cy="19492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369215" y="1568581"/>
                <a:ext cx="247226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 dirty="0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US" sz="8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9215" y="1568581"/>
                <a:ext cx="2472268" cy="13234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394614" y="2744644"/>
                <a:ext cx="142240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sz="9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614" y="2744644"/>
                <a:ext cx="1422401" cy="1569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165253" y="4429269"/>
                <a:ext cx="77724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253" y="4429269"/>
                <a:ext cx="777240" cy="15696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9115214" y="1620275"/>
                <a:ext cx="99060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i="1" dirty="0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8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5214" y="1620275"/>
                <a:ext cx="990600" cy="14465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2001" y="4249676"/>
                <a:ext cx="2354580" cy="1770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9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9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1" y="4249676"/>
                <a:ext cx="2354580" cy="17701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19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1 -0.01389 L 0.01471 -0.01366 C 0.01367 -0.01945 0.01315 -0.025 0.01172 -0.03033 C 0.01133 -0.03241 0.00976 -0.03403 0.00898 -0.03588 C 0.00833 -0.0375 0.0082 -0.03982 0.00768 -0.04144 C 0.00677 -0.04329 0.00547 -0.04491 0.00482 -0.047 C 0.00417 -0.04862 0.00443 -0.05093 0.00338 -0.05255 C 0.00247 -0.05394 0.00065 -0.05371 -0.00078 -0.05417 C -0.00169 -0.05625 -0.00287 -0.05787 -0.00352 -0.05996 C -0.0043 -0.06158 -0.00404 -0.06412 -0.00495 -0.06551 C -0.00729 -0.06852 -0.01055 -0.07014 -0.01328 -0.07269 C -0.01471 -0.07408 -0.01589 -0.0757 -0.01745 -0.07639 L -0.02591 -0.07987 C -0.03529 -0.0794 -0.04453 -0.07963 -0.05391 -0.07825 C -0.05677 -0.07778 -0.05938 -0.0757 -0.06224 -0.07454 C -0.06367 -0.07408 -0.06524 -0.07385 -0.06641 -0.07269 C -0.06784 -0.07153 -0.06914 -0.06991 -0.07057 -0.06899 C -0.07682 -0.06482 -0.07292 -0.07014 -0.07904 -0.06343 C -0.08815 -0.05348 -0.07826 -0.06274 -0.08737 -0.0507 C -0.08854 -0.04908 -0.09011 -0.04815 -0.09154 -0.047 C -0.09701 -0.03635 -0.09232 -0.04653 -0.09583 -0.03588 C -0.09662 -0.03334 -0.09766 -0.03102 -0.09857 -0.02848 C -0.09909 -0.02662 -0.09935 -0.02477 -0.1 -0.02292 C -0.10078 -0.02107 -0.10208 -0.01968 -0.10274 -0.01737 C -0.10339 -0.01575 -0.10352 -0.01366 -0.10404 -0.01181 C -0.10495 -0.00996 -0.10625 -0.00834 -0.10703 -0.00649 C -0.10755 -0.00487 -0.10768 -0.00278 -0.10833 -0.00093 C -0.10925 0.00162 -0.11042 0.00393 -0.11107 0.00648 C -0.11172 0.00833 -0.11198 0.01018 -0.1125 0.0118 C -0.11328 0.01388 -0.11458 0.0155 -0.11537 0.01736 C -0.11966 0.02893 -0.11693 0.02361 -0.11953 0.03402 C -0.12044 0.03726 -0.12136 0.04004 -0.12227 0.04305 C -0.12279 0.04606 -0.12513 0.06527 -0.125 0.06713 C -0.12474 0.08333 -0.1237 0.09907 -0.12227 0.11504 C -0.12188 0.11944 -0.12057 0.12361 -0.11953 0.128 C -0.11836 0.13287 -0.11745 0.13588 -0.11537 0.14074 C -0.11354 0.14467 -0.11081 0.14768 -0.10977 0.15185 C -0.10873 0.15555 -0.1086 0.15949 -0.10703 0.16273 C -0.10508 0.16643 -0.10248 0.16967 -0.1013 0.17384 C -0.09987 0.17963 -0.09974 0.18101 -0.09714 0.1868 L -0.0888 0.20324 L -0.08607 0.20879 C -0.08503 0.21088 -0.08451 0.21296 -0.0832 0.21435 C -0.06836 0.23425 -0.09128 0.20416 -0.07344 0.22546 C -0.04753 0.25625 -0.075 0.228 -0.06094 0.23842 C -0.05794 0.2405 -0.0556 0.24444 -0.05248 0.2456 C -0.04961 0.24699 -0.04701 0.24884 -0.04414 0.2493 C -0.04037 0.25 -0.03672 0.25092 -0.03294 0.25115 C -0.01172 0.25324 -0.01198 0.25324 -0.00078 0.25324 L -0.00078 0.25347 " pathEditMode="relative" rAng="0" ptsTypes="AAAAAAAAAAAAAAAAAAAAAAAAAAAAAAAAAAAAAAAAAAAAAAAA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92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4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8" grpId="0"/>
      <p:bldP spid="8" grpId="1"/>
      <p:bldP spid="8" grpId="2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 3: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34932" y="2469231"/>
                <a:ext cx="2390608" cy="188858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9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34932" y="2469231"/>
                <a:ext cx="2390608" cy="188858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877495" y="1641573"/>
                <a:ext cx="184404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96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9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95" y="1641573"/>
                <a:ext cx="1844040" cy="1569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75020" y="2652998"/>
                <a:ext cx="16002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i="1" dirty="0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5020" y="2652998"/>
                <a:ext cx="1600200" cy="1569660"/>
              </a:xfrm>
              <a:prstGeom prst="rect">
                <a:avLst/>
              </a:prstGeom>
              <a:blipFill rotWithShape="0">
                <a:blip r:embed="rId4"/>
                <a:stretch>
                  <a:fillRect r="-4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08220" y="4484903"/>
                <a:ext cx="126492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220" y="4484903"/>
                <a:ext cx="1264920" cy="15696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38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16688" y="4233259"/>
                <a:ext cx="2346959" cy="174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9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9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9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688" y="4233259"/>
                <a:ext cx="2346959" cy="174368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8046720" y="2716542"/>
            <a:ext cx="1569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75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45153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2.5E-6 0.00023 C -0.00312 -0.00486 -0.00612 -0.01018 -0.0095 -0.01481 C -0.01093 -0.01643 -0.01289 -0.01667 -0.01445 -0.01829 C -0.01614 -0.02037 -0.01745 -0.02361 -0.01927 -0.02569 C -0.02226 -0.02963 -0.02291 -0.02963 -0.02643 -0.03125 C -0.0276 -0.0331 -0.02864 -0.03542 -0.03008 -0.0368 C -0.03112 -0.03796 -0.03255 -0.03796 -0.03359 -0.03866 C -0.03776 -0.04097 -0.03958 -0.04259 -0.04336 -0.04421 C -0.04492 -0.04491 -0.04648 -0.04583 -0.04817 -0.04606 C -0.05807 -0.04722 -0.06823 -0.04722 -0.07838 -0.04792 C -0.09505 -0.05046 -0.09166 -0.05092 -0.11328 -0.04792 C -0.11445 -0.04792 -0.11575 -0.04676 -0.11692 -0.04606 C -0.12018 -0.04375 -0.12304 -0.04005 -0.12656 -0.03866 L -0.13125 -0.0368 L -0.14101 -0.02569 C -0.14258 -0.02384 -0.1444 -0.02245 -0.1457 -0.02037 L -0.15534 -0.00555 C -0.15664 -0.00347 -0.15807 -0.00208 -0.15898 -1.11111E-6 C -0.15976 0.00208 -0.16054 0.00394 -0.16146 0.00579 C -0.1625 0.00764 -0.16406 0.00926 -0.1651 0.01111 C -0.17187 0.02523 -0.16588 0.01551 -0.17109 0.03148 C -0.17539 0.04468 -0.17278 0.03634 -0.17825 0.05718 C -0.17916 0.06042 -0.17982 0.06366 -0.18073 0.06644 C -0.18646 0.0838 -0.17968 0.06227 -0.18554 0.08495 C -0.18633 0.08796 -0.18737 0.0912 -0.18789 0.09421 C -0.18893 0.09977 -0.18958 0.10533 -0.19023 0.11088 C -0.18997 0.13495 -0.18997 0.1588 -0.18919 0.18287 C -0.18906 0.18611 -0.18854 0.18935 -0.18789 0.19213 C -0.18698 0.19653 -0.18216 0.20857 -0.18073 0.21065 C -0.17955 0.2125 -0.17825 0.21412 -0.17708 0.2162 C -0.17617 0.21806 -0.17578 0.22037 -0.17474 0.22176 C -0.17252 0.22477 -0.16979 0.22662 -0.16745 0.22917 L -0.15664 0.24028 L -0.15299 0.24398 C -0.15182 0.24514 -0.15065 0.24653 -0.14935 0.24769 C -0.14739 0.24954 -0.14557 0.25208 -0.14336 0.25324 C -0.13164 0.25903 -0.14974 0.24954 -0.13489 0.2588 C -0.13255 0.26019 -0.12995 0.26019 -0.1276 0.2625 C -0.12565 0.26412 -0.1237 0.26597 -0.12161 0.26806 C -0.12044 0.26921 -0.1194 0.27083 -0.11797 0.27153 C -0.11575 0.27269 -0.11328 0.27269 -0.1108 0.27338 C -0.10755 0.27454 -0.10429 0.27593 -0.10117 0.27732 C -0.09987 0.27755 -0.09883 0.2787 -0.09752 0.27894 C -0.09049 0.28056 -0.06784 0.28218 -0.06263 0.28264 C -0.06028 0.28333 -0.05768 0.2838 -0.05534 0.28449 C -0.05377 0.28495 -0.05221 0.28658 -0.05065 0.28658 C -0.03724 0.28658 -0.02409 0.28519 -0.0108 0.28449 C -0.0095 0.28403 -0.00846 0.2831 -0.00716 0.28264 C -0.00521 0.28195 -0.00299 0.28195 -0.00117 0.28079 C 0.00157 0.27894 0.00365 0.27593 0.00599 0.27338 L 0.00964 0.26968 L 0.01224 0.26806 " pathEditMode="relative" rAng="0" ptsTypes="AA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2"/>
      <p:bldP spid="4" grpId="5"/>
      <p:bldP spid="4" grpId="6"/>
      <p:bldP spid="4" grpId="7"/>
      <p:bldP spid="6" grpId="0"/>
      <p:bldP spid="6" grpId="1"/>
      <p:bldP spid="6" grpId="2"/>
      <p:bldP spid="9" grpId="0"/>
      <p:bldP spid="10" grpId="1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76</TotalTime>
  <Words>161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Cambria Math</vt:lpstr>
      <vt:lpstr>Gill Sans MT</vt:lpstr>
      <vt:lpstr>Wingdings 2</vt:lpstr>
      <vt:lpstr>Dividend</vt:lpstr>
      <vt:lpstr>Equation</vt:lpstr>
      <vt:lpstr>Lesson 7-4</vt:lpstr>
      <vt:lpstr>What are Radicals?</vt:lpstr>
      <vt:lpstr>Example 1: </vt:lpstr>
      <vt:lpstr>Example 2.  </vt:lpstr>
      <vt:lpstr>Example 3: 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7-</dc:title>
  <dc:creator>Abdelrahman, Randa</dc:creator>
  <cp:lastModifiedBy>Kurzban, Souad</cp:lastModifiedBy>
  <cp:revision>13</cp:revision>
  <dcterms:created xsi:type="dcterms:W3CDTF">2017-01-27T13:38:31Z</dcterms:created>
  <dcterms:modified xsi:type="dcterms:W3CDTF">2018-02-26T17:10:06Z</dcterms:modified>
</cp:coreProperties>
</file>